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4"/>
  </p:notesMasterIdLst>
  <p:sldIdLst>
    <p:sldId id="256" r:id="rId2"/>
    <p:sldId id="257" r:id="rId3"/>
    <p:sldId id="258" r:id="rId4"/>
    <p:sldId id="282" r:id="rId5"/>
    <p:sldId id="259" r:id="rId6"/>
    <p:sldId id="284" r:id="rId7"/>
    <p:sldId id="285" r:id="rId8"/>
    <p:sldId id="274" r:id="rId9"/>
    <p:sldId id="275" r:id="rId10"/>
    <p:sldId id="276" r:id="rId11"/>
    <p:sldId id="280" r:id="rId12"/>
    <p:sldId id="2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94660"/>
  </p:normalViewPr>
  <p:slideViewPr>
    <p:cSldViewPr snapToGrid="0">
      <p:cViewPr varScale="1">
        <p:scale>
          <a:sx n="62" d="100"/>
          <a:sy n="62" d="100"/>
        </p:scale>
        <p:origin x="90"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F5611-058C-4A05-A429-C50853B04177}" type="datetimeFigureOut">
              <a:rPr lang="en-US" smtClean="0"/>
              <a:t>10/27/2021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F0300-636F-4E07-B712-3095AC799043}" type="slidenum">
              <a:rPr lang="en-US" smtClean="0"/>
              <a:t>‹#›</a:t>
            </a:fld>
            <a:endParaRPr lang="en-US"/>
          </a:p>
        </p:txBody>
      </p:sp>
    </p:spTree>
    <p:extLst>
      <p:ext uri="{BB962C8B-B14F-4D97-AF65-F5344CB8AC3E}">
        <p14:creationId xmlns:p14="http://schemas.microsoft.com/office/powerpoint/2010/main" val="150558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Elder abuse and neglect is a serious economic, health and social problem. Survivors have reported greater levels of depression. These survivors frequently blame themselves and withdraw from any social interactions. This behavior results in silence and shame that magnifies such effects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Elder abuse and neglect has a range of financial, psychological and physical consequences.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2</a:t>
            </a:fld>
            <a:endParaRPr lang="en-US"/>
          </a:p>
        </p:txBody>
      </p:sp>
    </p:spTree>
    <p:extLst>
      <p:ext uri="{BB962C8B-B14F-4D97-AF65-F5344CB8AC3E}">
        <p14:creationId xmlns:p14="http://schemas.microsoft.com/office/powerpoint/2010/main" val="4175801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About 1 in every 10 American individuals aged above 60 years has experienced certain form of abuse (Hudson, 2019). Each year, about five million senior American citizens are abused and about 1 in every 25 cases are reported to the necessary authority.  Elder abuse differs widely based on cultural background, settings, populations, methodological measures and definitions of abuse. This social behavior often results in injury, pain, death and is highly linked to high levels of depression and stress (Hudson, 2019).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3</a:t>
            </a:fld>
            <a:endParaRPr lang="en-US"/>
          </a:p>
        </p:txBody>
      </p:sp>
    </p:spTree>
    <p:extLst>
      <p:ext uri="{BB962C8B-B14F-4D97-AF65-F5344CB8AC3E}">
        <p14:creationId xmlns:p14="http://schemas.microsoft.com/office/powerpoint/2010/main" val="1970736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last three years, news reports have shown that cases of elder abuse have been an increasing rate. About 72% of elder individuals who often face a form of abuse are above 60 years old (Hudson, 2019). Based on their increasing age, these individuals have an increased risk of facing abuse and neglect. The most vulnerable group are between the ages of 80 and 90 and the oldest constitutes to about 29% of who are from abusive families (Hudson, 2019).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4</a:t>
            </a:fld>
            <a:endParaRPr lang="en-US"/>
          </a:p>
        </p:txBody>
      </p:sp>
    </p:spTree>
    <p:extLst>
      <p:ext uri="{BB962C8B-B14F-4D97-AF65-F5344CB8AC3E}">
        <p14:creationId xmlns:p14="http://schemas.microsoft.com/office/powerpoint/2010/main" val="1466641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Two parties are both receiving and giving valuable items from each other and their interaction is evaluated positively if they both benefit. This theory supposes that elder abuse and neglect may happen of the dependence nature of the victim to the abuser (Hudson, 2019). Firstly, social exchange theory assumes that elder abuse and neglect results in an increased dependence levels to a caregiver. As individuals age, they tend to become more vulnerable, powerless to some degree. The risk of abuse and neglect is increased due to their dependence levels to their caregivers or family members (Hudson, 2019). The caregiver may experience increased anger and resent the idea that the senior person is completely dependent on him or her.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BCF0300-636F-4E07-B712-3095AC799043}" type="slidenum">
              <a:rPr lang="en-US" smtClean="0"/>
              <a:t>5</a:t>
            </a:fld>
            <a:endParaRPr lang="en-US"/>
          </a:p>
        </p:txBody>
      </p:sp>
    </p:spTree>
    <p:extLst>
      <p:ext uri="{BB962C8B-B14F-4D97-AF65-F5344CB8AC3E}">
        <p14:creationId xmlns:p14="http://schemas.microsoft.com/office/powerpoint/2010/main" val="3331390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Vulnerability is often understood as the emotional, physical and financial dependence on other people. Also, it is the impaired capacity of self-protection or self-care that places senior citizens at the risk of neglect and mistreatment (Stiegel, 2016).  Other risk factors that influence older adult neglect or mistreatment include being perceived as difficult to be around, care for older adults and their dependence on others. The main subdomains or categories of these risk factors are impaired cognition and impaired physical functions (Stiegel, 2016).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6</a:t>
            </a:fld>
            <a:endParaRPr lang="en-US"/>
          </a:p>
        </p:txBody>
      </p:sp>
    </p:spTree>
    <p:extLst>
      <p:ext uri="{BB962C8B-B14F-4D97-AF65-F5344CB8AC3E}">
        <p14:creationId xmlns:p14="http://schemas.microsoft.com/office/powerpoint/2010/main" val="2006325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Impaired cognition tend to limit individual performance and results in impaired executive functions (Stiegel, 2016). These impairments tend to dispose the behaviors of elder adults thereby, making the process of caregiving difficult including lack of insight and poor judgment that enhances financial exploitation (Stiegel, 2016). Impaired cognition comprises of intellectual disability, mild cognitive impairment and dementia.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7</a:t>
            </a:fld>
            <a:endParaRPr lang="en-US"/>
          </a:p>
        </p:txBody>
      </p:sp>
    </p:spTree>
    <p:extLst>
      <p:ext uri="{BB962C8B-B14F-4D97-AF65-F5344CB8AC3E}">
        <p14:creationId xmlns:p14="http://schemas.microsoft.com/office/powerpoint/2010/main" val="3889553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caregiver or family member may perceive herself or himself as deserving of recognition or rewards for supporting older individual. In case such rewards or recognition are denied, abuse and neglect may occur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Most evidences suggest that elder abuse and neglect occur due to the increased financial dependence of the elder people to their caregivers or family members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Perpetrators or abusers try to restore certain sense of control with threats and violence due to the imbalance nature of existing relationship.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8</a:t>
            </a:fld>
            <a:endParaRPr lang="en-US"/>
          </a:p>
        </p:txBody>
      </p:sp>
    </p:spTree>
    <p:extLst>
      <p:ext uri="{BB962C8B-B14F-4D97-AF65-F5344CB8AC3E}">
        <p14:creationId xmlns:p14="http://schemas.microsoft.com/office/powerpoint/2010/main" val="1489002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Elder abuse is caused by several factors including caregiver stress, dependency, negative attitude, caregiver pathology and spousal domestic abuse. Based on social exchange theory, cultural expectations and cultural values influence and inform the type of behavior that is considered to be abusive (Hudson, 2019). Elder abuse and neglect is a complex, multifactorial issue that affect elder individuals with different backgrounds. These individuals may be at the risk and hands of perpetrators such as partners, adult children and caregivers (Hudson, 2019).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9</a:t>
            </a:fld>
            <a:endParaRPr lang="en-US"/>
          </a:p>
        </p:txBody>
      </p:sp>
    </p:spTree>
    <p:extLst>
      <p:ext uri="{BB962C8B-B14F-4D97-AF65-F5344CB8AC3E}">
        <p14:creationId xmlns:p14="http://schemas.microsoft.com/office/powerpoint/2010/main" val="3068024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Social exchange theory can be used to explain and identify elder abuse and neglect when it occurs. Cultural values plays a significant role in regards to the perspective of abuse. Each item or object has a different meaning and understanding to each individual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Most importantly, each person tends to have a distinct way of finding meaning. Interpretation and perception of items or objects is never the same for all people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This theory suggests that cultural expectations, values and perspectives influence what action is considered to be a form of abuse for elder people.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10</a:t>
            </a:fld>
            <a:endParaRPr lang="en-US"/>
          </a:p>
        </p:txBody>
      </p:sp>
    </p:spTree>
    <p:extLst>
      <p:ext uri="{BB962C8B-B14F-4D97-AF65-F5344CB8AC3E}">
        <p14:creationId xmlns:p14="http://schemas.microsoft.com/office/powerpoint/2010/main" val="3365143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Elder abuse and neglect is deemed to be inhuman and unjust within the family system. This behavior is deeply rooted within different family systems whose family members such as adult children inflict a range of abuse to older family members (</a:t>
            </a:r>
            <a:r>
              <a:rPr lang="en-US" sz="1200" kern="1200" dirty="0" err="1" smtClean="0">
                <a:solidFill>
                  <a:schemeClr val="tx1"/>
                </a:solidFill>
                <a:effectLst/>
                <a:latin typeface="+mn-lt"/>
                <a:ea typeface="+mn-ea"/>
                <a:cs typeface="+mn-cs"/>
              </a:rPr>
              <a:t>Barbalet</a:t>
            </a:r>
            <a:r>
              <a:rPr lang="en-US" sz="1200" kern="1200" dirty="0" smtClean="0">
                <a:solidFill>
                  <a:schemeClr val="tx1"/>
                </a:solidFill>
                <a:effectLst/>
                <a:latin typeface="+mn-lt"/>
                <a:ea typeface="+mn-ea"/>
                <a:cs typeface="+mn-cs"/>
              </a:rPr>
              <a:t>, 2017). Elder people often suffer from stress, depression or fear of being abused by their caregivers or family members. Elder abuse is often defined as a repeated, single action or lack of a suitable action that occurs within any existing relationship (Hudson, 2019). This types of relationships tend to have an expectation of trust that may result into distress or harm to an older individual.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11</a:t>
            </a:fld>
            <a:endParaRPr lang="en-US"/>
          </a:p>
        </p:txBody>
      </p:sp>
    </p:spTree>
    <p:extLst>
      <p:ext uri="{BB962C8B-B14F-4D97-AF65-F5344CB8AC3E}">
        <p14:creationId xmlns:p14="http://schemas.microsoft.com/office/powerpoint/2010/main" val="3804106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974150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159378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467564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D3D87D-781A-44CA-B287-F015AC5F5A6E}"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78792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D3D87D-781A-44CA-B287-F015AC5F5A6E}" type="datetimeFigureOut">
              <a:rPr lang="en-US" smtClean="0"/>
              <a:t>10/27/2021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184040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37557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215909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71392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242838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54084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562355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86254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205991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008060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612452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679224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38691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BD3D87D-781A-44CA-B287-F015AC5F5A6E}" type="datetimeFigureOut">
              <a:rPr lang="en-US" smtClean="0"/>
              <a:t>10/27/2021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A6E03C8-C22B-4243-8B4D-52AB9DEFEBFE}" type="slidenum">
              <a:rPr lang="en-US" smtClean="0"/>
              <a:t>‹#›</a:t>
            </a:fld>
            <a:endParaRPr lang="en-US"/>
          </a:p>
        </p:txBody>
      </p:sp>
    </p:spTree>
    <p:extLst>
      <p:ext uri="{BB962C8B-B14F-4D97-AF65-F5344CB8AC3E}">
        <p14:creationId xmlns:p14="http://schemas.microsoft.com/office/powerpoint/2010/main" val="187021022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300/j084v01n01_02" TargetMode="External"/><Relationship Id="rId2" Type="http://schemas.openxmlformats.org/officeDocument/2006/relationships/hyperlink" Target="https://doi.org/10.1002/9781118430873.est0117" TargetMode="External"/><Relationship Id="rId1" Type="http://schemas.openxmlformats.org/officeDocument/2006/relationships/slideLayout" Target="../slideLayouts/slideLayout2.xml"/><Relationship Id="rId4" Type="http://schemas.openxmlformats.org/officeDocument/2006/relationships/hyperlink" Target="https://doi.org/10.1300/j084v18n01_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457200"/>
            <a:ext cx="8825658" cy="4320181"/>
          </a:xfrm>
        </p:spPr>
        <p:txBody>
          <a:bodyPr/>
          <a:lstStyle/>
          <a:p>
            <a:pPr algn="ctr"/>
            <a:r>
              <a:rPr lang="en-US" sz="4000" dirty="0"/>
              <a:t>E</a:t>
            </a:r>
            <a:r>
              <a:rPr lang="en-US" sz="4000" dirty="0" smtClean="0"/>
              <a:t>lder </a:t>
            </a:r>
            <a:r>
              <a:rPr lang="en-US" sz="4000" dirty="0"/>
              <a:t>A</a:t>
            </a:r>
            <a:r>
              <a:rPr lang="en-US" sz="4000" dirty="0" smtClean="0"/>
              <a:t>buse </a:t>
            </a:r>
            <a:r>
              <a:rPr lang="en-US" sz="4000" dirty="0"/>
              <a:t>and</a:t>
            </a:r>
            <a:br>
              <a:rPr lang="en-US" sz="4000" dirty="0"/>
            </a:br>
            <a:r>
              <a:rPr lang="en-US" sz="4000" dirty="0"/>
              <a:t>N</a:t>
            </a:r>
            <a:r>
              <a:rPr lang="en-US" sz="4000" dirty="0" smtClean="0"/>
              <a:t>eglect</a:t>
            </a:r>
            <a:endParaRPr lang="en-US" sz="4000" dirty="0"/>
          </a:p>
        </p:txBody>
      </p:sp>
      <p:sp>
        <p:nvSpPr>
          <p:cNvPr id="3" name="Subtitle 2"/>
          <p:cNvSpPr>
            <a:spLocks noGrp="1"/>
          </p:cNvSpPr>
          <p:nvPr>
            <p:ph type="subTitle" idx="1"/>
          </p:nvPr>
        </p:nvSpPr>
        <p:spPr/>
        <p:txBody>
          <a:bodyPr/>
          <a:lstStyle/>
          <a:p>
            <a:r>
              <a:rPr lang="en-US" dirty="0" smtClean="0"/>
              <a:t>Presented by : </a:t>
            </a:r>
          </a:p>
          <a:p>
            <a:r>
              <a:rPr lang="en-US" dirty="0" smtClean="0"/>
              <a:t>Presented to: </a:t>
            </a:r>
            <a:endParaRPr lang="en-US" dirty="0"/>
          </a:p>
        </p:txBody>
      </p:sp>
    </p:spTree>
    <p:extLst>
      <p:ext uri="{BB962C8B-B14F-4D97-AF65-F5344CB8AC3E}">
        <p14:creationId xmlns:p14="http://schemas.microsoft.com/office/powerpoint/2010/main" val="11658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dirty="0" smtClean="0"/>
              <a:t>Introduction </a:t>
            </a:r>
            <a:endParaRPr lang="en-US" dirty="0"/>
          </a:p>
        </p:txBody>
      </p:sp>
      <p:sp>
        <p:nvSpPr>
          <p:cNvPr id="3" name="Content Placeholder 2"/>
          <p:cNvSpPr>
            <a:spLocks noGrp="1"/>
          </p:cNvSpPr>
          <p:nvPr>
            <p:ph idx="1"/>
          </p:nvPr>
        </p:nvSpPr>
        <p:spPr/>
        <p:txBody>
          <a:bodyPr>
            <a:normAutofit/>
          </a:bodyPr>
          <a:lstStyle/>
          <a:p>
            <a:r>
              <a:rPr lang="en-US" sz="2400" dirty="0"/>
              <a:t>Elder abuse and neglect is a serious economic, health and social problem. </a:t>
            </a:r>
            <a:endParaRPr lang="en-US" sz="2400" dirty="0" smtClean="0"/>
          </a:p>
          <a:p>
            <a:r>
              <a:rPr lang="en-US" sz="2400" dirty="0"/>
              <a:t>Elder abuse and neglect has a range of financial, psychological and physical consequences. </a:t>
            </a:r>
          </a:p>
          <a:p>
            <a:r>
              <a:rPr lang="en-US" sz="2400" dirty="0"/>
              <a:t>Survivors have reported greater levels of depression. </a:t>
            </a:r>
            <a:endParaRPr lang="en-US" sz="2400" dirty="0" smtClean="0"/>
          </a:p>
          <a:p>
            <a:r>
              <a:rPr lang="en-US" sz="2400" dirty="0"/>
              <a:t>These survivors frequently blame themselves and withdraw from any social interactions</a:t>
            </a:r>
            <a:r>
              <a:rPr lang="en-US" sz="2400" dirty="0" smtClean="0"/>
              <a:t>.</a:t>
            </a:r>
          </a:p>
          <a:p>
            <a:r>
              <a:rPr lang="en-US" sz="2400" dirty="0"/>
              <a:t>This behavior results in silence and shame that magnifies such effects.</a:t>
            </a:r>
          </a:p>
        </p:txBody>
      </p:sp>
    </p:spTree>
    <p:extLst>
      <p:ext uri="{BB962C8B-B14F-4D97-AF65-F5344CB8AC3E}">
        <p14:creationId xmlns:p14="http://schemas.microsoft.com/office/powerpoint/2010/main" val="297731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a:t>About 1 in every 10 American individuals aged above 60 years has experienced certain form of abuse. </a:t>
            </a:r>
            <a:endParaRPr lang="en-US" sz="2400" dirty="0" smtClean="0"/>
          </a:p>
          <a:p>
            <a:r>
              <a:rPr lang="en-US" sz="2400" dirty="0"/>
              <a:t>Each year, about five million senior American citizens are </a:t>
            </a:r>
            <a:r>
              <a:rPr lang="en-US" sz="2400" dirty="0" smtClean="0"/>
              <a:t>abused. </a:t>
            </a:r>
          </a:p>
          <a:p>
            <a:r>
              <a:rPr lang="en-US" sz="2400" dirty="0" smtClean="0"/>
              <a:t>About </a:t>
            </a:r>
            <a:r>
              <a:rPr lang="en-US" sz="2400" dirty="0"/>
              <a:t>1 in every 25 cases are reported to the necessary authority</a:t>
            </a:r>
            <a:r>
              <a:rPr lang="en-US" sz="2400" dirty="0" smtClean="0"/>
              <a:t>.</a:t>
            </a:r>
          </a:p>
          <a:p>
            <a:r>
              <a:rPr lang="en-US" sz="2400" dirty="0"/>
              <a:t>Elder abuse differs widely based on cultural background, settings, populations, methodological measures and definitions of abuse</a:t>
            </a:r>
            <a:r>
              <a:rPr lang="en-US" sz="2400" dirty="0" smtClean="0"/>
              <a:t>.</a:t>
            </a:r>
          </a:p>
          <a:p>
            <a:r>
              <a:rPr lang="en-US" sz="2400" dirty="0"/>
              <a:t>This social behavior often results in injury, pain, death and is highly linked to high levels of depression and stress. </a:t>
            </a:r>
            <a:endParaRPr lang="en-US" sz="2400" dirty="0" smtClean="0"/>
          </a:p>
        </p:txBody>
      </p:sp>
    </p:spTree>
    <p:extLst>
      <p:ext uri="{BB962C8B-B14F-4D97-AF65-F5344CB8AC3E}">
        <p14:creationId xmlns:p14="http://schemas.microsoft.com/office/powerpoint/2010/main" val="230695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a:t>
            </a:r>
            <a:endParaRPr lang="en-US" dirty="0"/>
          </a:p>
        </p:txBody>
      </p:sp>
      <p:sp>
        <p:nvSpPr>
          <p:cNvPr id="3" name="Content Placeholder 2"/>
          <p:cNvSpPr>
            <a:spLocks noGrp="1"/>
          </p:cNvSpPr>
          <p:nvPr>
            <p:ph idx="1"/>
          </p:nvPr>
        </p:nvSpPr>
        <p:spPr/>
        <p:txBody>
          <a:bodyPr>
            <a:normAutofit/>
          </a:bodyPr>
          <a:lstStyle/>
          <a:p>
            <a:r>
              <a:rPr lang="en-US" sz="2400" dirty="0"/>
              <a:t>In the last three years, news reports have shown that cases of elder abuse have been an increasing rate. </a:t>
            </a:r>
            <a:endParaRPr lang="en-US" sz="2400" dirty="0" smtClean="0"/>
          </a:p>
          <a:p>
            <a:r>
              <a:rPr lang="en-US" sz="2400" dirty="0"/>
              <a:t>About 72% of elder individuals who often face a form of abuse are above 60 years old. </a:t>
            </a:r>
            <a:endParaRPr lang="en-US" sz="2400" dirty="0" smtClean="0"/>
          </a:p>
          <a:p>
            <a:r>
              <a:rPr lang="en-US" sz="2400" dirty="0"/>
              <a:t>Based on their increasing age, these individuals have an increased risk of facing abuse and neglect. </a:t>
            </a:r>
            <a:endParaRPr lang="en-US" sz="2400" dirty="0" smtClean="0"/>
          </a:p>
          <a:p>
            <a:r>
              <a:rPr lang="en-US" sz="2400" dirty="0"/>
              <a:t>The most vulnerable group are between the ages of 80 and 90 and the oldest constitutes to about 29% of who are from abusive families. </a:t>
            </a:r>
          </a:p>
        </p:txBody>
      </p:sp>
    </p:spTree>
    <p:extLst>
      <p:ext uri="{BB962C8B-B14F-4D97-AF65-F5344CB8AC3E}">
        <p14:creationId xmlns:p14="http://schemas.microsoft.com/office/powerpoint/2010/main" val="35671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dirty="0" smtClean="0"/>
              <a:t>Social Exchange Theory</a:t>
            </a:r>
            <a:endParaRPr lang="en-US" dirty="0"/>
          </a:p>
        </p:txBody>
      </p:sp>
      <p:sp>
        <p:nvSpPr>
          <p:cNvPr id="3" name="Content Placeholder 2"/>
          <p:cNvSpPr>
            <a:spLocks noGrp="1"/>
          </p:cNvSpPr>
          <p:nvPr>
            <p:ph idx="1"/>
          </p:nvPr>
        </p:nvSpPr>
        <p:spPr/>
        <p:txBody>
          <a:bodyPr>
            <a:normAutofit/>
          </a:bodyPr>
          <a:lstStyle/>
          <a:p>
            <a:r>
              <a:rPr lang="en-US" dirty="0"/>
              <a:t>Two parties are both receiving and giving valuable items from each other and their interaction is evaluated positively if they both benefit. </a:t>
            </a:r>
          </a:p>
          <a:p>
            <a:r>
              <a:rPr lang="en-US" dirty="0"/>
              <a:t>This theory supposes that elder abuse and neglect may happen of the dependence nature of the victim to the abuser. </a:t>
            </a:r>
            <a:endParaRPr lang="en-US" dirty="0" smtClean="0"/>
          </a:p>
          <a:p>
            <a:r>
              <a:rPr lang="en-US" dirty="0"/>
              <a:t>Firstly, social exchange theory assumes that elder abuse and neglect results in an increased dependence levels to a caregiver. </a:t>
            </a:r>
            <a:endParaRPr lang="en-US" dirty="0" smtClean="0"/>
          </a:p>
          <a:p>
            <a:r>
              <a:rPr lang="en-US" dirty="0"/>
              <a:t>As individuals age, they tend to become more vulnerable, powerless to some degree</a:t>
            </a:r>
            <a:r>
              <a:rPr lang="en-US" dirty="0" smtClean="0"/>
              <a:t>.</a:t>
            </a:r>
          </a:p>
          <a:p>
            <a:r>
              <a:rPr lang="en-US" dirty="0"/>
              <a:t>The risk of abuse and neglect is increased due to their dependence levels to their caregivers or family members.</a:t>
            </a:r>
            <a:endParaRPr lang="en-US" dirty="0" smtClean="0"/>
          </a:p>
          <a:p>
            <a:endParaRPr lang="en-US" dirty="0"/>
          </a:p>
          <a:p>
            <a:endParaRPr lang="en-US" dirty="0"/>
          </a:p>
        </p:txBody>
      </p:sp>
    </p:spTree>
    <p:extLst>
      <p:ext uri="{BB962C8B-B14F-4D97-AF65-F5344CB8AC3E}">
        <p14:creationId xmlns:p14="http://schemas.microsoft.com/office/powerpoint/2010/main" val="3601519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Risk Factors </a:t>
            </a:r>
            <a:endParaRPr lang="en-US" dirty="0"/>
          </a:p>
        </p:txBody>
      </p:sp>
      <p:sp>
        <p:nvSpPr>
          <p:cNvPr id="3" name="Content Placeholder 2"/>
          <p:cNvSpPr>
            <a:spLocks noGrp="1"/>
          </p:cNvSpPr>
          <p:nvPr>
            <p:ph idx="1"/>
          </p:nvPr>
        </p:nvSpPr>
        <p:spPr/>
        <p:txBody>
          <a:bodyPr/>
          <a:lstStyle/>
          <a:p>
            <a:r>
              <a:rPr lang="en-US" dirty="0"/>
              <a:t>Vulnerability is often understood as the emotional, physical and financial dependence on other people. </a:t>
            </a:r>
            <a:endParaRPr lang="en-US" dirty="0" smtClean="0"/>
          </a:p>
          <a:p>
            <a:r>
              <a:rPr lang="en-US" dirty="0" smtClean="0"/>
              <a:t>It </a:t>
            </a:r>
            <a:r>
              <a:rPr lang="en-US" dirty="0"/>
              <a:t>is the impaired capacity of self-protection or self-care that places senior citizens at the risk of neglect and </a:t>
            </a:r>
            <a:r>
              <a:rPr lang="en-US" dirty="0" smtClean="0"/>
              <a:t>mistreatment. </a:t>
            </a:r>
          </a:p>
          <a:p>
            <a:r>
              <a:rPr lang="en-US" dirty="0" smtClean="0"/>
              <a:t>Being </a:t>
            </a:r>
            <a:r>
              <a:rPr lang="en-US" dirty="0"/>
              <a:t>perceived as difficult to be around, care for older adults and their dependence on </a:t>
            </a:r>
            <a:r>
              <a:rPr lang="en-US" dirty="0" smtClean="0"/>
              <a:t>others are common risk factors. </a:t>
            </a:r>
          </a:p>
          <a:p>
            <a:r>
              <a:rPr lang="en-US" dirty="0" smtClean="0"/>
              <a:t>These factors are often categorized into two main sub-domains including; </a:t>
            </a:r>
          </a:p>
          <a:p>
            <a:pPr marL="457200" indent="-457200">
              <a:buFont typeface="+mj-lt"/>
              <a:buAutoNum type="arabicPeriod"/>
            </a:pPr>
            <a:r>
              <a:rPr lang="en-US" dirty="0" smtClean="0"/>
              <a:t>Impaired cognition</a:t>
            </a:r>
          </a:p>
          <a:p>
            <a:pPr marL="457200" indent="-457200">
              <a:buFont typeface="+mj-lt"/>
              <a:buAutoNum type="arabicPeriod"/>
            </a:pPr>
            <a:r>
              <a:rPr lang="en-US" dirty="0" smtClean="0"/>
              <a:t>Impaired </a:t>
            </a:r>
            <a:r>
              <a:rPr lang="en-US" dirty="0"/>
              <a:t>physical functions</a:t>
            </a:r>
            <a:endParaRPr lang="en-US" dirty="0"/>
          </a:p>
        </p:txBody>
      </p:sp>
    </p:spTree>
    <p:extLst>
      <p:ext uri="{BB962C8B-B14F-4D97-AF65-F5344CB8AC3E}">
        <p14:creationId xmlns:p14="http://schemas.microsoft.com/office/powerpoint/2010/main" val="298830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Impaired Cognition Risk Factors</a:t>
            </a:r>
            <a:endParaRPr lang="en-US" dirty="0"/>
          </a:p>
        </p:txBody>
      </p:sp>
      <p:sp>
        <p:nvSpPr>
          <p:cNvPr id="3" name="Content Placeholder 2"/>
          <p:cNvSpPr>
            <a:spLocks noGrp="1"/>
          </p:cNvSpPr>
          <p:nvPr>
            <p:ph idx="1"/>
          </p:nvPr>
        </p:nvSpPr>
        <p:spPr/>
        <p:txBody>
          <a:bodyPr/>
          <a:lstStyle/>
          <a:p>
            <a:r>
              <a:rPr lang="en-US" dirty="0"/>
              <a:t>Impaired cognition tend to limit individual performance and results in impaired executive functions. </a:t>
            </a:r>
            <a:endParaRPr lang="en-US" dirty="0" smtClean="0"/>
          </a:p>
          <a:p>
            <a:r>
              <a:rPr lang="en-US" dirty="0"/>
              <a:t>These impairments tend to dispose the behaviors of elder </a:t>
            </a:r>
            <a:r>
              <a:rPr lang="en-US" dirty="0" smtClean="0"/>
              <a:t>adults, </a:t>
            </a:r>
            <a:r>
              <a:rPr lang="en-US" dirty="0"/>
              <a:t>making the process of caregiving </a:t>
            </a:r>
            <a:r>
              <a:rPr lang="en-US" dirty="0" smtClean="0"/>
              <a:t>difficult. </a:t>
            </a:r>
          </a:p>
          <a:p>
            <a:r>
              <a:rPr lang="en-US" dirty="0" smtClean="0"/>
              <a:t>They also result in lack </a:t>
            </a:r>
            <a:r>
              <a:rPr lang="en-US" dirty="0"/>
              <a:t>of insight and poor judgment that enhances financial </a:t>
            </a:r>
            <a:r>
              <a:rPr lang="en-US" dirty="0" smtClean="0"/>
              <a:t>exploitation. </a:t>
            </a:r>
          </a:p>
          <a:p>
            <a:r>
              <a:rPr lang="en-US" dirty="0"/>
              <a:t>Impaired cognition comprises </a:t>
            </a:r>
            <a:r>
              <a:rPr lang="en-US" dirty="0" smtClean="0"/>
              <a:t>of;</a:t>
            </a:r>
          </a:p>
          <a:p>
            <a:pPr marL="457200" indent="-457200">
              <a:buFont typeface="+mj-lt"/>
              <a:buAutoNum type="alphaLcParenR"/>
            </a:pPr>
            <a:r>
              <a:rPr lang="en-US" dirty="0" smtClean="0"/>
              <a:t>Intellectual disability. </a:t>
            </a:r>
          </a:p>
          <a:p>
            <a:pPr marL="457200" indent="-457200">
              <a:buFont typeface="+mj-lt"/>
              <a:buAutoNum type="alphaLcParenR"/>
            </a:pPr>
            <a:r>
              <a:rPr lang="en-US" dirty="0" smtClean="0"/>
              <a:t>Mild </a:t>
            </a:r>
            <a:r>
              <a:rPr lang="en-US" dirty="0"/>
              <a:t>cognitive </a:t>
            </a:r>
            <a:r>
              <a:rPr lang="en-US" dirty="0" smtClean="0"/>
              <a:t>impairment. </a:t>
            </a:r>
          </a:p>
          <a:p>
            <a:pPr marL="457200" indent="-457200">
              <a:buFont typeface="+mj-lt"/>
              <a:buAutoNum type="alphaLcParenR"/>
            </a:pPr>
            <a:r>
              <a:rPr lang="en-US" dirty="0" smtClean="0"/>
              <a:t>Dementia</a:t>
            </a:r>
            <a:endParaRPr lang="en-US" dirty="0"/>
          </a:p>
        </p:txBody>
      </p:sp>
    </p:spTree>
    <p:extLst>
      <p:ext uri="{BB962C8B-B14F-4D97-AF65-F5344CB8AC3E}">
        <p14:creationId xmlns:p14="http://schemas.microsoft.com/office/powerpoint/2010/main" val="552568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Applying Theory to Social Problem</a:t>
            </a:r>
            <a:endParaRPr lang="en-US" dirty="0"/>
          </a:p>
        </p:txBody>
      </p:sp>
      <p:sp>
        <p:nvSpPr>
          <p:cNvPr id="3" name="Content Placeholder 2"/>
          <p:cNvSpPr>
            <a:spLocks noGrp="1"/>
          </p:cNvSpPr>
          <p:nvPr>
            <p:ph idx="1"/>
          </p:nvPr>
        </p:nvSpPr>
        <p:spPr/>
        <p:txBody>
          <a:bodyPr>
            <a:normAutofit lnSpcReduction="10000"/>
          </a:bodyPr>
          <a:lstStyle/>
          <a:p>
            <a:r>
              <a:rPr lang="en-US" dirty="0"/>
              <a:t>The caregiver may experience increased anger and resent the idea that the senior person is completely dependent on him or her. </a:t>
            </a:r>
            <a:endParaRPr lang="en-US" dirty="0" smtClean="0"/>
          </a:p>
          <a:p>
            <a:r>
              <a:rPr lang="en-US" dirty="0"/>
              <a:t>A caregiver or family member may perceive herself or himself as deserving of </a:t>
            </a:r>
            <a:r>
              <a:rPr lang="en-US" dirty="0" smtClean="0"/>
              <a:t>recognition </a:t>
            </a:r>
            <a:r>
              <a:rPr lang="en-US" dirty="0"/>
              <a:t>or rewards for supporting older individual. </a:t>
            </a:r>
            <a:endParaRPr lang="en-US" dirty="0" smtClean="0"/>
          </a:p>
          <a:p>
            <a:r>
              <a:rPr lang="en-US" dirty="0"/>
              <a:t>In case such rewards or recognition are denied, abuse and neglect may occur</a:t>
            </a:r>
            <a:r>
              <a:rPr lang="en-US" dirty="0" smtClean="0"/>
              <a:t>.</a:t>
            </a:r>
          </a:p>
          <a:p>
            <a:r>
              <a:rPr lang="en-US" dirty="0"/>
              <a:t>Most evidences suggest that elder abuse and neglect occur due to the increased financial dependence of the elder people to their caregivers or family members. </a:t>
            </a:r>
            <a:endParaRPr lang="en-US" dirty="0" smtClean="0"/>
          </a:p>
          <a:p>
            <a:r>
              <a:rPr lang="en-US" dirty="0"/>
              <a:t>Perpetrators or abusers try to restore certain sense of control with threats and violence due to the imbalance nature of existing relationship. </a:t>
            </a:r>
          </a:p>
        </p:txBody>
      </p:sp>
    </p:spTree>
    <p:extLst>
      <p:ext uri="{BB962C8B-B14F-4D97-AF65-F5344CB8AC3E}">
        <p14:creationId xmlns:p14="http://schemas.microsoft.com/office/powerpoint/2010/main" val="336665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Assessment</a:t>
            </a:r>
            <a:endParaRPr lang="en-US" dirty="0"/>
          </a:p>
        </p:txBody>
      </p:sp>
      <p:sp>
        <p:nvSpPr>
          <p:cNvPr id="3" name="Content Placeholder 2"/>
          <p:cNvSpPr>
            <a:spLocks noGrp="1"/>
          </p:cNvSpPr>
          <p:nvPr>
            <p:ph idx="1"/>
          </p:nvPr>
        </p:nvSpPr>
        <p:spPr/>
        <p:txBody>
          <a:bodyPr>
            <a:normAutofit/>
          </a:bodyPr>
          <a:lstStyle/>
          <a:p>
            <a:r>
              <a:rPr lang="en-US" dirty="0"/>
              <a:t>Elder abuse is caused by several factors including caregiver stress, dependency, negative attitude, caregiver pathology and spousal domestic abuse. </a:t>
            </a:r>
            <a:endParaRPr lang="en-US" dirty="0" smtClean="0"/>
          </a:p>
          <a:p>
            <a:r>
              <a:rPr lang="en-US" dirty="0"/>
              <a:t>Based on social exchange theory, cultural expectations and cultural values influence and inform the type of behavior that is considered to be abusive</a:t>
            </a:r>
            <a:r>
              <a:rPr lang="en-US" dirty="0" smtClean="0"/>
              <a:t>.</a:t>
            </a:r>
          </a:p>
          <a:p>
            <a:r>
              <a:rPr lang="en-US" dirty="0"/>
              <a:t>Elder abuse and neglect is a complex, multifactorial issue that affect elder individuals with different backgrounds. </a:t>
            </a:r>
            <a:endParaRPr lang="en-US" dirty="0" smtClean="0"/>
          </a:p>
          <a:p>
            <a:r>
              <a:rPr lang="en-US" dirty="0"/>
              <a:t>These individuals may be at the risk and hands of perpetrators such as partners, adult children and caregivers. </a:t>
            </a:r>
          </a:p>
        </p:txBody>
      </p:sp>
    </p:spTree>
    <p:extLst>
      <p:ext uri="{BB962C8B-B14F-4D97-AF65-F5344CB8AC3E}">
        <p14:creationId xmlns:p14="http://schemas.microsoft.com/office/powerpoint/2010/main" val="3324442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 </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a:t>Social exchange theory can be used to explain and identify elder abuse and neglect when it occurs. </a:t>
            </a:r>
            <a:endParaRPr lang="en-US" sz="2400" dirty="0" smtClean="0"/>
          </a:p>
          <a:p>
            <a:r>
              <a:rPr lang="en-US" sz="2400" dirty="0"/>
              <a:t>Cultural values plays a significant role in regards to the perspective of abuse. </a:t>
            </a:r>
            <a:endParaRPr lang="en-US" sz="2400" dirty="0" smtClean="0"/>
          </a:p>
          <a:p>
            <a:r>
              <a:rPr lang="en-US" sz="2400" dirty="0"/>
              <a:t>Each item or object has a different meaning and understanding to each individual</a:t>
            </a:r>
            <a:r>
              <a:rPr lang="en-US" sz="2400" dirty="0" smtClean="0"/>
              <a:t>.</a:t>
            </a:r>
          </a:p>
          <a:p>
            <a:r>
              <a:rPr lang="en-US" sz="2400" dirty="0"/>
              <a:t>Interpretation and perception of items or objects is never the same for all people. </a:t>
            </a:r>
            <a:endParaRPr lang="en-US" sz="2400" dirty="0" smtClean="0"/>
          </a:p>
          <a:p>
            <a:r>
              <a:rPr lang="en-US" sz="2400" dirty="0"/>
              <a:t>This theory suggests that cultural expectations, values and perspectives influence what action is considered to be a form of abuse for elder people.</a:t>
            </a:r>
            <a:endParaRPr lang="en-US" sz="2400" dirty="0" smtClean="0"/>
          </a:p>
        </p:txBody>
      </p:sp>
    </p:spTree>
    <p:extLst>
      <p:ext uri="{BB962C8B-B14F-4D97-AF65-F5344CB8AC3E}">
        <p14:creationId xmlns:p14="http://schemas.microsoft.com/office/powerpoint/2010/main" val="2872605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a:p>
          <a:p>
            <a:r>
              <a:rPr lang="en-US" dirty="0"/>
              <a:t>Elder abuse and neglect is deemed to be inhuman and unjust within the family system. </a:t>
            </a:r>
            <a:endParaRPr lang="en-US" dirty="0" smtClean="0"/>
          </a:p>
          <a:p>
            <a:r>
              <a:rPr lang="en-US" dirty="0"/>
              <a:t>This behavior is deeply rooted within different family systems whose family members such as adult children inflict a range of abuse to older family members</a:t>
            </a:r>
            <a:r>
              <a:rPr lang="en-US" dirty="0" smtClean="0"/>
              <a:t>.</a:t>
            </a:r>
          </a:p>
          <a:p>
            <a:r>
              <a:rPr lang="en-US" dirty="0"/>
              <a:t>Elder people often suffer from stress, depression or fear of being abused by their caregivers or family members. </a:t>
            </a:r>
            <a:endParaRPr lang="en-US" dirty="0" smtClean="0"/>
          </a:p>
          <a:p>
            <a:r>
              <a:rPr lang="en-US" dirty="0" smtClean="0"/>
              <a:t>Elder </a:t>
            </a:r>
            <a:r>
              <a:rPr lang="en-US" dirty="0"/>
              <a:t>abuse is often defined as a repeated, single action or lack of a suitable action that occurs within any existing relationship</a:t>
            </a:r>
            <a:r>
              <a:rPr lang="en-US" dirty="0" smtClean="0"/>
              <a:t>.</a:t>
            </a:r>
          </a:p>
          <a:p>
            <a:r>
              <a:rPr lang="en-US" dirty="0"/>
              <a:t>This types of relationships tend to have an expectation of trust that may result into distress or harm to an older individual. </a:t>
            </a:r>
          </a:p>
        </p:txBody>
      </p:sp>
    </p:spTree>
    <p:extLst>
      <p:ext uri="{BB962C8B-B14F-4D97-AF65-F5344CB8AC3E}">
        <p14:creationId xmlns:p14="http://schemas.microsoft.com/office/powerpoint/2010/main" val="1558146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br>
              <a:rPr lang="en-US" dirty="0"/>
            </a:br>
            <a:endParaRPr lang="en-US" dirty="0"/>
          </a:p>
        </p:txBody>
      </p:sp>
      <p:sp>
        <p:nvSpPr>
          <p:cNvPr id="3" name="Content Placeholder 2"/>
          <p:cNvSpPr>
            <a:spLocks noGrp="1"/>
          </p:cNvSpPr>
          <p:nvPr>
            <p:ph idx="1"/>
          </p:nvPr>
        </p:nvSpPr>
        <p:spPr/>
        <p:txBody>
          <a:bodyPr/>
          <a:lstStyle/>
          <a:p>
            <a:r>
              <a:rPr lang="en-US" dirty="0" err="1"/>
              <a:t>Barbalet</a:t>
            </a:r>
            <a:r>
              <a:rPr lang="en-US" dirty="0"/>
              <a:t>, J. (2017). Social exchange theory. </a:t>
            </a:r>
            <a:r>
              <a:rPr lang="en-US" i="1" dirty="0"/>
              <a:t>The Wiley-Blackwell Encyclopedia of Social Theory</a:t>
            </a:r>
            <a:r>
              <a:rPr lang="en-US" dirty="0"/>
              <a:t>, 1-11. </a:t>
            </a:r>
            <a:r>
              <a:rPr lang="en-US" dirty="0">
                <a:hlinkClick r:id="rId2"/>
              </a:rPr>
              <a:t>https://doi.org/10.1002/9781118430873.est0117</a:t>
            </a:r>
            <a:endParaRPr lang="en-US" dirty="0"/>
          </a:p>
          <a:p>
            <a:r>
              <a:rPr lang="en-US" dirty="0"/>
              <a:t>Hudson, M. (2019). Analyses of the concepts of elder mistreatment:. </a:t>
            </a:r>
            <a:r>
              <a:rPr lang="en-US" i="1" dirty="0"/>
              <a:t>Journal of Elder Abuse &amp; Neglect</a:t>
            </a:r>
            <a:r>
              <a:rPr lang="en-US" dirty="0"/>
              <a:t>, </a:t>
            </a:r>
            <a:r>
              <a:rPr lang="en-US" i="1" dirty="0"/>
              <a:t>1</a:t>
            </a:r>
            <a:r>
              <a:rPr lang="en-US" dirty="0"/>
              <a:t>(1), 5-26. </a:t>
            </a:r>
            <a:r>
              <a:rPr lang="en-US" dirty="0">
                <a:hlinkClick r:id="rId3"/>
              </a:rPr>
              <a:t>https://doi.org/10.1300/j084v01n01_02</a:t>
            </a:r>
            <a:endParaRPr lang="en-US" dirty="0"/>
          </a:p>
          <a:p>
            <a:r>
              <a:rPr lang="en-US" dirty="0"/>
              <a:t>Stiegel, L. (2016). Recommendations for the elder abuse, health, and justice fields about medical forensic issues related to elder abuse and neglect. </a:t>
            </a:r>
            <a:r>
              <a:rPr lang="en-US" i="1" dirty="0"/>
              <a:t>Journal of Elder Abuse &amp; Neglect</a:t>
            </a:r>
            <a:r>
              <a:rPr lang="en-US" dirty="0"/>
              <a:t>, </a:t>
            </a:r>
            <a:r>
              <a:rPr lang="en-US" i="1" dirty="0"/>
              <a:t>18</a:t>
            </a:r>
            <a:r>
              <a:rPr lang="en-US" dirty="0"/>
              <a:t>(1), 41-81. </a:t>
            </a:r>
            <a:r>
              <a:rPr lang="en-US" dirty="0">
                <a:hlinkClick r:id="rId4"/>
              </a:rPr>
              <a:t>https://doi.org/10.1300/j084v18n01_03</a:t>
            </a:r>
            <a:endParaRPr lang="en-US" dirty="0"/>
          </a:p>
          <a:p>
            <a:r>
              <a:rPr lang="en-US" dirty="0"/>
              <a:t> </a:t>
            </a:r>
          </a:p>
          <a:p>
            <a:endParaRPr lang="en-US" dirty="0"/>
          </a:p>
        </p:txBody>
      </p:sp>
    </p:spTree>
    <p:extLst>
      <p:ext uri="{BB962C8B-B14F-4D97-AF65-F5344CB8AC3E}">
        <p14:creationId xmlns:p14="http://schemas.microsoft.com/office/powerpoint/2010/main" val="172545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1154</TotalTime>
  <Words>1291</Words>
  <Application>Microsoft Office PowerPoint</Application>
  <PresentationFormat>Widescreen</PresentationFormat>
  <Paragraphs>90</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Elder Abuse and Neglect</vt:lpstr>
      <vt:lpstr>Introduction </vt:lpstr>
      <vt:lpstr>Discussion </vt:lpstr>
      <vt:lpstr>Discussion </vt:lpstr>
      <vt:lpstr>Social Exchange Theory</vt:lpstr>
      <vt:lpstr>Risk Factors </vt:lpstr>
      <vt:lpstr>Impaired Cognition Risk Factors</vt:lpstr>
      <vt:lpstr>Applying Theory to Social Problem</vt:lpstr>
      <vt:lpstr>Assessment</vt:lpstr>
      <vt:lpstr>Recommendation </vt:lpstr>
      <vt:lpstr>Summary</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Research Proposal</dc:title>
  <dc:creator>user</dc:creator>
  <cp:lastModifiedBy>Kithinji</cp:lastModifiedBy>
  <cp:revision>115</cp:revision>
  <dcterms:created xsi:type="dcterms:W3CDTF">2019-07-06T17:35:56Z</dcterms:created>
  <dcterms:modified xsi:type="dcterms:W3CDTF">2021-10-27T06:15:08Z</dcterms:modified>
</cp:coreProperties>
</file>